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7" r:id="rId2"/>
    <p:sldId id="286" r:id="rId3"/>
    <p:sldId id="270" r:id="rId4"/>
    <p:sldId id="269" r:id="rId5"/>
    <p:sldId id="287" r:id="rId6"/>
    <p:sldId id="278" r:id="rId7"/>
    <p:sldId id="279" r:id="rId8"/>
    <p:sldId id="271" r:id="rId9"/>
    <p:sldId id="272" r:id="rId10"/>
    <p:sldId id="273" r:id="rId11"/>
    <p:sldId id="274" r:id="rId12"/>
    <p:sldId id="281" r:id="rId13"/>
    <p:sldId id="282" r:id="rId14"/>
    <p:sldId id="283" r:id="rId15"/>
    <p:sldId id="284" r:id="rId16"/>
    <p:sldId id="288" r:id="rId17"/>
    <p:sldId id="285" r:id="rId18"/>
    <p:sldId id="289" r:id="rId19"/>
    <p:sldId id="275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86"/>
            <p14:sldId id="270"/>
            <p14:sldId id="269"/>
            <p14:sldId id="287"/>
            <p14:sldId id="278"/>
            <p14:sldId id="279"/>
            <p14:sldId id="271"/>
            <p14:sldId id="272"/>
            <p14:sldId id="273"/>
            <p14:sldId id="274"/>
            <p14:sldId id="281"/>
            <p14:sldId id="282"/>
            <p14:sldId id="283"/>
            <p14:sldId id="284"/>
            <p14:sldId id="288"/>
            <p14:sldId id="285"/>
            <p14:sldId id="289"/>
          </p14:sldIdLst>
        </p14:section>
        <p14:section name="Untitled Section" id="{35542D88-5274-4946-AED5-A136C690C6D3}">
          <p14:sldIdLst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9B"/>
    <a:srgbClr val="0077C8"/>
    <a:srgbClr val="002D72"/>
    <a:srgbClr val="00A9EF"/>
    <a:srgbClr val="FFDC00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1" autoAdjust="0"/>
    <p:restoredTop sz="87013" autoAdjust="0"/>
  </p:normalViewPr>
  <p:slideViewPr>
    <p:cSldViewPr snapToGrid="0">
      <p:cViewPr varScale="1">
        <p:scale>
          <a:sx n="99" d="100"/>
          <a:sy n="99" d="100"/>
        </p:scale>
        <p:origin x="181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2023-12-04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2023-12-04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Outliers such as </a:t>
            </a:r>
            <a:r>
              <a:rPr lang="en-US" sz="1200" dirty="0">
                <a:latin typeface="Söhne"/>
              </a:rPr>
              <a:t>€100k contributing to a mean greater than the median signify that the distribution of balance amounts is positively skewed (right-tailed)</a:t>
            </a:r>
          </a:p>
          <a:p>
            <a:r>
              <a:rPr lang="en-US" sz="1200" u="sng" dirty="0">
                <a:latin typeface="Söhne"/>
              </a:rPr>
              <a:t>For days since the last contact range, the “-1” value means there was never a previous contact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9077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age was broken down into the following groups: 18~24, 25~34, 35~44, 45~59, 60+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0830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Dropped variable groups: 'job type,' 'marital status,' and 'months.'</a:t>
            </a:r>
          </a:p>
          <a:p>
            <a:pPr marL="457200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'Job type' dropped due to redundancy captured by 'age' and 'education.'</a:t>
            </a:r>
          </a:p>
          <a:p>
            <a:pPr marL="457200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'Marital status' dropped due to strong correlations with 'age.'</a:t>
            </a:r>
          </a:p>
          <a:p>
            <a:pPr marL="457200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'Months' dropped due to strong correlation with 'housing' status.</a:t>
            </a:r>
          </a:p>
          <a:p>
            <a:pPr marL="457200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Söhne"/>
              </a:rPr>
              <a:t>Dropped 'pdays_interval_-1 ~ 0' due to perfect correlation with 'poutcome_unknown.'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5736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our case, because we have an unbalanced target variable, our focus should be on recall more than on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6247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Grid Search is a technique used in machine learning to optimize a model's hyperparameters.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idea behind Grid Search is to create a "grid" of possible combinations of values for different hyperparameters and evaluate the model's performance for each combination.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It tests all possible combinations of hyperparameters within a predefined space.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09156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99113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December 4, 2023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abs/pii/S016792361400061X" TargetMode="Externa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035" y="1117718"/>
            <a:ext cx="3366521" cy="144230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Analysis of Portuguese Banking Institution's Direct Marketing Campaigns: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036" y="3015074"/>
            <a:ext cx="3619439" cy="623475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Predictive Modeling and Strategy Enhancement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844AE-14E1-8B00-EDAD-C952E2E690CF}"/>
              </a:ext>
            </a:extLst>
          </p:cNvPr>
          <p:cNvSpPr txBox="1"/>
          <p:nvPr/>
        </p:nvSpPr>
        <p:spPr>
          <a:xfrm>
            <a:off x="181035" y="4583841"/>
            <a:ext cx="42797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>
                <a:latin typeface="+mj-lt"/>
              </a:rPr>
              <a:t>Supervisor: Ceni Babaoglu, Ph.D.</a:t>
            </a:r>
          </a:p>
          <a:p>
            <a:r>
              <a:rPr lang="sv-SE" sz="1000" dirty="0">
                <a:latin typeface="+mj-lt"/>
              </a:rPr>
              <a:t>Student: Isolda Veruska de Almirante Silva</a:t>
            </a:r>
          </a:p>
          <a:p>
            <a:r>
              <a:rPr lang="sv-SE" sz="1000" dirty="0">
                <a:latin typeface="+mj-lt"/>
              </a:rPr>
              <a:t>Student ID: 501241365</a:t>
            </a:r>
            <a:endParaRPr lang="en-US" sz="1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5263F0-8E9F-3013-3251-34DADA169DE9}"/>
              </a:ext>
            </a:extLst>
          </p:cNvPr>
          <p:cNvSpPr txBox="1"/>
          <p:nvPr/>
        </p:nvSpPr>
        <p:spPr>
          <a:xfrm>
            <a:off x="181036" y="160256"/>
            <a:ext cx="3366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CIND 820 - Big Data Analytics Project – D1H</a:t>
            </a:r>
            <a:endParaRPr lang="en-US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93EAB-5397-4675-9919-B2AE9131CE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CEF40E-A79B-48E7-BEAF-9C5C2ADA419C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A9CDD-4938-446E-B42E-79D99A8FC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270A9A-25EB-D024-47EA-D989A66A9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52" y="1187316"/>
            <a:ext cx="7583096" cy="4762113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32AEFE98-6BBD-4869-BC71-4F971FDAE592}"/>
              </a:ext>
            </a:extLst>
          </p:cNvPr>
          <p:cNvSpPr txBox="1">
            <a:spLocks/>
          </p:cNvSpPr>
          <p:nvPr/>
        </p:nvSpPr>
        <p:spPr>
          <a:xfrm>
            <a:off x="358399" y="159119"/>
            <a:ext cx="8444818" cy="902107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US" sz="3600" dirty="0"/>
              <a:t>Dataset and Approach</a:t>
            </a:r>
            <a:br>
              <a:rPr lang="en-US" sz="3600" dirty="0"/>
            </a:br>
            <a:r>
              <a:rPr lang="en-US" u="sng" dirty="0"/>
              <a:t>Categorical and Boolean Variables Analysis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01619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2740-7511-47FF-9B9D-5F69BF90D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653118-F625-4ACB-9042-5374A5761947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56AA3-46B2-563E-08FA-3F83C12C2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497" y="1492586"/>
            <a:ext cx="4918720" cy="38728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F1A66E-8ACC-1E0B-B726-B735068F9358}"/>
              </a:ext>
            </a:extLst>
          </p:cNvPr>
          <p:cNvSpPr txBox="1"/>
          <p:nvPr/>
        </p:nvSpPr>
        <p:spPr>
          <a:xfrm>
            <a:off x="340783" y="1492586"/>
            <a:ext cx="3457494" cy="3747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öhne"/>
              </a:rPr>
              <a:t>Three out of four Boolean variables, including the target variable "y," show significant imbalances.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öhne"/>
              </a:rPr>
              <a:t>Around 11% of the individuals who took part in the campaign subscribed to the product.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öhne"/>
              </a:rPr>
              <a:t>Around 56% of clients have housing loans, approximately 16% have personal loans, and about 2% have a credit default.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471F20C-6784-4489-77EC-BFE3EACDCD27}"/>
              </a:ext>
            </a:extLst>
          </p:cNvPr>
          <p:cNvSpPr txBox="1">
            <a:spLocks/>
          </p:cNvSpPr>
          <p:nvPr/>
        </p:nvSpPr>
        <p:spPr>
          <a:xfrm>
            <a:off x="358399" y="159119"/>
            <a:ext cx="8444818" cy="902107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US" sz="3600" dirty="0"/>
              <a:t>Dataset and Approach</a:t>
            </a:r>
            <a:br>
              <a:rPr lang="en-US" sz="3600" dirty="0"/>
            </a:br>
            <a:r>
              <a:rPr lang="en-US" u="sng" dirty="0"/>
              <a:t>Categorical and Boolean Variables Analysis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68305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09046-A264-7785-711E-7EA3D70EB1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87E2521-8D4C-43D8-8050-E9383E9BB2E8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6EAA6-6C3B-B22C-AB61-B776F51F84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289DA-C9C9-4F78-8D7C-F6BBE092A6C8}"/>
              </a:ext>
            </a:extLst>
          </p:cNvPr>
          <p:cNvSpPr txBox="1"/>
          <p:nvPr/>
        </p:nvSpPr>
        <p:spPr>
          <a:xfrm>
            <a:off x="358399" y="1260563"/>
            <a:ext cx="8370276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Correlation Matrix Findings:</a:t>
            </a:r>
          </a:p>
          <a:p>
            <a:pPr lvl="1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Primary education showed a positive correlation with manual labor.</a:t>
            </a:r>
          </a:p>
          <a:p>
            <a:pPr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Positive correlation observed between younger age group and student status, as well as the oldest age group and retirement.</a:t>
            </a:r>
          </a:p>
          <a:p>
            <a:pPr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Correlation between the success of the previous campaign and the current one, as well as age groups 18-24 and 60+.</a:t>
            </a:r>
          </a:p>
          <a:p>
            <a:pPr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Call duration correlated with campaign success, with shorter calls negatively correlated and medium-duration calls positively correlated.</a:t>
            </a:r>
          </a:p>
          <a:p>
            <a:pPr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Recent client contact associated with more successful outcomes in the previous campaign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7795D-EEF5-2F22-7002-C7A3EA73CE91}"/>
              </a:ext>
            </a:extLst>
          </p:cNvPr>
          <p:cNvSpPr txBox="1"/>
          <p:nvPr/>
        </p:nvSpPr>
        <p:spPr>
          <a:xfrm>
            <a:off x="388620" y="4092635"/>
            <a:ext cx="83667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Variable Selection Decisions:</a:t>
            </a:r>
          </a:p>
          <a:p>
            <a:pPr marL="45720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Dropped variable groups: 'job type,' 'marital status,' and 'months.'</a:t>
            </a:r>
          </a:p>
          <a:p>
            <a:pPr marL="45720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Dropped 'pdays_interval_-1 ~ 0' due to perfect correlation with 'poutcome_unknown.'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1B5E3BA-5E55-2F3A-0880-867296128ADF}"/>
              </a:ext>
            </a:extLst>
          </p:cNvPr>
          <p:cNvSpPr txBox="1">
            <a:spLocks/>
          </p:cNvSpPr>
          <p:nvPr/>
        </p:nvSpPr>
        <p:spPr>
          <a:xfrm>
            <a:off x="358399" y="159119"/>
            <a:ext cx="8444818" cy="902107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US" sz="3600" dirty="0"/>
              <a:t>Dataset and Approach</a:t>
            </a:r>
            <a:br>
              <a:rPr lang="en-US" sz="3600" dirty="0"/>
            </a:br>
            <a:r>
              <a:rPr lang="en-US" u="sng" dirty="0"/>
              <a:t>Bivariate Analysis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60532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6B626E-610D-C68F-F14D-2E0D5C60C59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87E2521-8D4C-43D8-8050-E9383E9BB2E8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9C39E-A12F-FCA6-DCB6-17D8AD89D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9C0EB-E51D-6DC7-8D82-D9FF683406AA}"/>
              </a:ext>
            </a:extLst>
          </p:cNvPr>
          <p:cNvSpPr txBox="1"/>
          <p:nvPr/>
        </p:nvSpPr>
        <p:spPr>
          <a:xfrm>
            <a:off x="-263770" y="1265717"/>
            <a:ext cx="436098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Three baseline models were used: Logistic Regression, Random Forest, and Naïve Bayes.</a:t>
            </a:r>
          </a:p>
          <a:p>
            <a:pPr lvl="1" algn="l"/>
            <a:endParaRPr lang="en-US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Employed cross-validation to assess model performance by splitting the dataset into subsets for robust evaluation.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Evaluation metrics: accuracy and recall.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Logistic Regression achieves around 89% accuracy but exhibits a lower recall for class 1.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1AABD2-F9C5-D8AE-3F39-8E3F600BD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40" y="3584333"/>
            <a:ext cx="2242039" cy="22609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21441F-7834-F1AF-1981-F0DB2511F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455" y="833117"/>
            <a:ext cx="3079671" cy="23026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5A3F78-0D2E-4EE5-DF97-FD2DBD937E15}"/>
              </a:ext>
            </a:extLst>
          </p:cNvPr>
          <p:cNvSpPr txBox="1"/>
          <p:nvPr/>
        </p:nvSpPr>
        <p:spPr>
          <a:xfrm>
            <a:off x="3851031" y="218879"/>
            <a:ext cx="51335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Random Forest, with similar accuracy, slightly improves recall for class 1 compared to Logistic Regression.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D35885-5242-8C7E-F406-B3CE0F3C798F}"/>
              </a:ext>
            </a:extLst>
          </p:cNvPr>
          <p:cNvSpPr txBox="1"/>
          <p:nvPr/>
        </p:nvSpPr>
        <p:spPr>
          <a:xfrm>
            <a:off x="4211515" y="3235460"/>
            <a:ext cx="5070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Naïve Bayes has higher recall for class 1, prioritizing effective identification of campaign subscribers, albeit with a slightly lower accuracy.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444828-77DE-0B1E-7A84-9E90F892C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455" y="4017110"/>
            <a:ext cx="2839031" cy="2204824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783F849D-5FC4-F964-E879-D54DD7E325F3}"/>
              </a:ext>
            </a:extLst>
          </p:cNvPr>
          <p:cNvSpPr txBox="1">
            <a:spLocks/>
          </p:cNvSpPr>
          <p:nvPr/>
        </p:nvSpPr>
        <p:spPr>
          <a:xfrm>
            <a:off x="358399" y="159119"/>
            <a:ext cx="8444818" cy="902107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US" sz="3600" dirty="0"/>
              <a:t>Model Selection</a:t>
            </a:r>
            <a:br>
              <a:rPr lang="en-US" sz="3600" dirty="0"/>
            </a:br>
            <a:r>
              <a:rPr lang="en-US" u="sng" dirty="0"/>
              <a:t>Baseline Models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66519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8112F3-8119-1A22-D2E2-4805921755D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87E2521-8D4C-43D8-8050-E9383E9BB2E8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9AB47-FC4E-68B8-8F15-F59F0DDBA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77062E-15FA-F2D8-6647-C2EB5EBA3A46}"/>
              </a:ext>
            </a:extLst>
          </p:cNvPr>
          <p:cNvSpPr txBox="1"/>
          <p:nvPr/>
        </p:nvSpPr>
        <p:spPr>
          <a:xfrm>
            <a:off x="388021" y="1164947"/>
            <a:ext cx="424497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i="0" dirty="0">
                <a:solidFill>
                  <a:srgbClr val="374151"/>
                </a:solidFill>
                <a:effectLst/>
                <a:latin typeface="Söhne"/>
              </a:rPr>
              <a:t>Logistic Regression Model:</a:t>
            </a:r>
          </a:p>
          <a:p>
            <a:pPr algn="l"/>
            <a:endParaRPr lang="en-US" sz="1400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Tuning 'C' hyperparameter via grid search (values: 0.001, 0.01, 0.1, 1, 10, 100).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After tuning, recall for class 1 remained consistent at 32% on the validation set and 34% on the test set.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Other metrics (precision, f1-score, accuracy) showed no significant change.</a:t>
            </a:r>
          </a:p>
          <a:p>
            <a:pPr lvl="1" algn="l"/>
            <a:endParaRPr lang="en-US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35CB8-F47B-FAB5-91BA-F8D3FAA953D7}"/>
              </a:ext>
            </a:extLst>
          </p:cNvPr>
          <p:cNvSpPr txBox="1"/>
          <p:nvPr/>
        </p:nvSpPr>
        <p:spPr>
          <a:xfrm>
            <a:off x="4649421" y="1164947"/>
            <a:ext cx="40901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i="0" dirty="0">
                <a:solidFill>
                  <a:srgbClr val="374151"/>
                </a:solidFill>
                <a:effectLst/>
                <a:latin typeface="Söhne"/>
              </a:rPr>
              <a:t>Random Forest Model:</a:t>
            </a:r>
          </a:p>
          <a:p>
            <a:pPr algn="l"/>
            <a:endParaRPr lang="en-US" sz="1400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Defined hyperparameter grid (estimators, tree depth, splitting criterion, class weights).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Before tuning: 88% average accuracy, 37% recall for class 1 (validation), 35% recall for class 1 (test).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After tuning: 83% average accuracy, but recall for class 1 improved to 74% in both validation and test sets.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8D304F-479C-04CC-6C84-D5C2195AE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79" y="3323796"/>
            <a:ext cx="2286609" cy="25909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D99895-9363-4FAE-3E2C-4231A3A76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219" y="3547351"/>
            <a:ext cx="3256218" cy="2523768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D9A17556-5170-F481-FAB1-D74C556FCC09}"/>
              </a:ext>
            </a:extLst>
          </p:cNvPr>
          <p:cNvSpPr txBox="1">
            <a:spLocks/>
          </p:cNvSpPr>
          <p:nvPr/>
        </p:nvSpPr>
        <p:spPr>
          <a:xfrm>
            <a:off x="358399" y="159119"/>
            <a:ext cx="8444818" cy="902107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US" sz="3600" dirty="0"/>
              <a:t>Model Selection</a:t>
            </a:r>
            <a:br>
              <a:rPr lang="en-US" sz="3600" dirty="0"/>
            </a:br>
            <a:r>
              <a:rPr lang="en-US" u="sng" dirty="0"/>
              <a:t>Hyperparameter Tuning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71281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47B9C4-8CA7-F498-1BA8-9E1D6F1E77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87E2521-8D4C-43D8-8050-E9383E9BB2E8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35974-73DF-6944-A1E6-735EB1BD0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5F456-1EB3-33DD-C164-FC0524D2FF8B}"/>
              </a:ext>
            </a:extLst>
          </p:cNvPr>
          <p:cNvSpPr txBox="1"/>
          <p:nvPr/>
        </p:nvSpPr>
        <p:spPr>
          <a:xfrm>
            <a:off x="415467" y="1218913"/>
            <a:ext cx="432516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i="0" dirty="0">
                <a:solidFill>
                  <a:srgbClr val="374151"/>
                </a:solidFill>
                <a:effectLst/>
                <a:latin typeface="Söhne"/>
              </a:rPr>
              <a:t>Naïve Bayes Model:</a:t>
            </a:r>
          </a:p>
          <a:p>
            <a:pPr algn="l"/>
            <a:endParaRPr lang="en-US" sz="1400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Adjusted "priors" hyperparameter, representing a priori probability of each class.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Before tuning: 84% average accuracy, 60% recall for class 1 (validation and test).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After tuning: No impact on recall for class 1, with accuracy remaining around 84%.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D2A02B-868F-97D6-275F-BF61FFBE3FC8}"/>
              </a:ext>
            </a:extLst>
          </p:cNvPr>
          <p:cNvSpPr txBox="1"/>
          <p:nvPr/>
        </p:nvSpPr>
        <p:spPr>
          <a:xfrm>
            <a:off x="415467" y="5125906"/>
            <a:ext cx="82808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i="0" dirty="0">
                <a:solidFill>
                  <a:srgbClr val="374151"/>
                </a:solidFill>
                <a:effectLst/>
                <a:latin typeface="Söhne"/>
              </a:rPr>
              <a:t>Overall Result after Hyperparameter Tuning:</a:t>
            </a:r>
          </a:p>
          <a:p>
            <a:pPr algn="l"/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Random Forest model achieved the best result with a recall of 74% for class 1.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9502A6-8635-760D-A532-043204A35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408" y="1218913"/>
            <a:ext cx="4046717" cy="3116682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689AFE69-AEC9-E8BC-48F8-7C0751A2F454}"/>
              </a:ext>
            </a:extLst>
          </p:cNvPr>
          <p:cNvSpPr txBox="1">
            <a:spLocks/>
          </p:cNvSpPr>
          <p:nvPr/>
        </p:nvSpPr>
        <p:spPr>
          <a:xfrm>
            <a:off x="358399" y="159119"/>
            <a:ext cx="8444818" cy="902107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US" sz="3600" dirty="0"/>
              <a:t>Model Selection</a:t>
            </a:r>
            <a:br>
              <a:rPr lang="en-US" sz="3600" dirty="0"/>
            </a:br>
            <a:r>
              <a:rPr lang="en-US" u="sng" dirty="0"/>
              <a:t>Hyperparameter Tuning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29348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7" y="1227025"/>
            <a:ext cx="8552190" cy="4044559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The Random Forest model post hyperparameter tuning resulted in a recall of 74% for class 1.</a:t>
            </a:r>
          </a:p>
          <a:p>
            <a:pPr algn="l"/>
            <a:endParaRPr lang="en-US" sz="2400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sz="2400" b="0" i="0" dirty="0">
                <a:effectLst/>
                <a:latin typeface="Söhne"/>
              </a:rPr>
              <a:t>The work in question, inspired by previous studies that employed data mining and models for predictive analysis, followed a similar approach. Using models studied throughout the course, the research aimed to achieve effective predictive analyses, with a focus on obtaining favorable results in recall and accuracy. </a:t>
            </a:r>
          </a:p>
          <a:p>
            <a:pPr algn="l"/>
            <a:endParaRPr lang="en-US" sz="2400" dirty="0">
              <a:latin typeface="Söhne"/>
            </a:endParaRPr>
          </a:p>
          <a:p>
            <a:pPr algn="l"/>
            <a:r>
              <a:rPr lang="en-US" sz="2400" b="0" i="0" dirty="0">
                <a:effectLst/>
                <a:latin typeface="Söhne"/>
              </a:rPr>
              <a:t>The choice of these models sought to replicate the successful predictive analysis observed in previous studies using more popular models.</a:t>
            </a:r>
            <a:endParaRPr lang="en-US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8E19F25-3382-A18C-FC9B-1604AC74AFFD}"/>
              </a:ext>
            </a:extLst>
          </p:cNvPr>
          <p:cNvSpPr txBox="1">
            <a:spLocks/>
          </p:cNvSpPr>
          <p:nvPr/>
        </p:nvSpPr>
        <p:spPr>
          <a:xfrm>
            <a:off x="358399" y="159119"/>
            <a:ext cx="8444818" cy="902107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US" sz="3600" dirty="0"/>
              <a:t>Model Comparison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35280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0CF44-0392-155E-A08C-77753452D5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87E2521-8D4C-43D8-8050-E9383E9BB2E8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1234B-FDEE-145E-BBF3-5F7C046A6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3550B2-AC51-709D-D0A4-FE9E351D41B4}"/>
              </a:ext>
            </a:extLst>
          </p:cNvPr>
          <p:cNvSpPr txBox="1"/>
          <p:nvPr/>
        </p:nvSpPr>
        <p:spPr>
          <a:xfrm>
            <a:off x="461596" y="990210"/>
            <a:ext cx="8324005" cy="555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50" b="0" i="0" dirty="0">
                <a:effectLst/>
                <a:latin typeface="Söhne"/>
              </a:rPr>
              <a:t>Naïve Bayes initially outperformed, with class 1 recall reaching 60%.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50" b="0" i="0" dirty="0">
                <a:effectLst/>
                <a:latin typeface="Söhne"/>
              </a:rPr>
              <a:t>Following hyperparameter tuning, Random Forest achieved the highest class 1 recall (74%), surpassing Logistic Regression (34%) and Naïve Bayes (60%).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50" dirty="0">
                <a:latin typeface="Söhne"/>
              </a:rPr>
              <a:t>Random Forest post hyperparameter tuning turned out to be the best overall model considering the importance of recall for this analysis. </a:t>
            </a:r>
            <a:r>
              <a:rPr lang="en-US" sz="1350" b="0" i="0" dirty="0">
                <a:effectLst/>
                <a:latin typeface="Söhne"/>
              </a:rPr>
              <a:t>In imbalanced class scenarios, prioritizing recall is essential for accurately identifying instances from the minority class.</a:t>
            </a:r>
            <a:endParaRPr lang="en-US" sz="1350" dirty="0">
              <a:latin typeface="Söhne"/>
            </a:endParaRPr>
          </a:p>
          <a:p>
            <a:pPr algn="l">
              <a:spcBef>
                <a:spcPts val="600"/>
              </a:spcBef>
            </a:pPr>
            <a:r>
              <a:rPr lang="en-US" sz="1350" b="1" i="0" dirty="0">
                <a:solidFill>
                  <a:srgbClr val="374151"/>
                </a:solidFill>
                <a:effectLst/>
                <a:latin typeface="Söhne"/>
              </a:rPr>
              <a:t>Project Impact and Opportunities:</a:t>
            </a:r>
            <a:endParaRPr lang="en-US" sz="135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50" b="0" i="0" dirty="0">
                <a:solidFill>
                  <a:srgbClr val="374151"/>
                </a:solidFill>
                <a:effectLst/>
                <a:latin typeface="Söhne"/>
              </a:rPr>
              <a:t>Application of data mining, Python, and machine learning to address a business problem.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50" b="0" i="0" dirty="0">
                <a:solidFill>
                  <a:srgbClr val="374151"/>
                </a:solidFill>
                <a:effectLst/>
                <a:latin typeface="Söhne"/>
              </a:rPr>
              <a:t>Possibility of exploring more machine learning models and hybrid classification methods for further refinement.</a:t>
            </a:r>
            <a:endParaRPr lang="en-US" sz="1350" dirty="0">
              <a:solidFill>
                <a:srgbClr val="374151"/>
              </a:solidFill>
              <a:latin typeface="Söhne"/>
            </a:endParaRPr>
          </a:p>
          <a:p>
            <a:pPr algn="l">
              <a:spcBef>
                <a:spcPts val="600"/>
              </a:spcBef>
            </a:pPr>
            <a:r>
              <a:rPr lang="en-US" sz="1350" b="1" i="0" dirty="0">
                <a:solidFill>
                  <a:srgbClr val="374151"/>
                </a:solidFill>
                <a:effectLst/>
                <a:latin typeface="Söhne"/>
              </a:rPr>
              <a:t>Findings and Recommendations:</a:t>
            </a:r>
            <a:endParaRPr lang="en-US" sz="135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50" b="0" i="0" dirty="0">
                <a:solidFill>
                  <a:srgbClr val="374151"/>
                </a:solidFill>
                <a:effectLst/>
                <a:latin typeface="Söhne"/>
              </a:rPr>
              <a:t>Significant uptake of long-term deposits among specific demographic groups: young students (18-24) and retirees (60+). Recommendation to target telemarketing campaigns towards these groups or create exclusive products tailored to their needs.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50" b="0" i="0" dirty="0">
                <a:solidFill>
                  <a:srgbClr val="374151"/>
                </a:solidFill>
                <a:effectLst/>
                <a:latin typeface="Söhne"/>
              </a:rPr>
              <a:t>Positive correlation observed between medium-duration calls and campaign success. Negative correlations in short calls (</a:t>
            </a:r>
            <a:r>
              <a:rPr lang="en-US" sz="1350" dirty="0">
                <a:solidFill>
                  <a:srgbClr val="374151"/>
                </a:solidFill>
                <a:latin typeface="Söhne"/>
              </a:rPr>
              <a:t>call </a:t>
            </a:r>
            <a:r>
              <a:rPr lang="en-US" sz="1350" b="0" i="0" dirty="0">
                <a:solidFill>
                  <a:srgbClr val="374151"/>
                </a:solidFill>
                <a:effectLst/>
                <a:latin typeface="Söhne"/>
              </a:rPr>
              <a:t>rejections) and long calls (potential lack of employee skills selling products). Suggestion for improved employee training to enhance product explanation skills.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374151"/>
                </a:solidFill>
                <a:latin typeface="Söhne"/>
              </a:rPr>
              <a:t>C</a:t>
            </a:r>
            <a:r>
              <a:rPr lang="en-US" sz="1350" b="0" i="0" dirty="0">
                <a:solidFill>
                  <a:srgbClr val="374151"/>
                </a:solidFill>
                <a:effectLst/>
                <a:latin typeface="Söhne"/>
              </a:rPr>
              <a:t>lients contacted more recently since the previous campaigns linked to more successful outcomes in the new campaign. Recommendation for a scheduling or reminders system to avoid long periods without client contact. Caution against excessive call frequency to maintain client receptiveness.</a:t>
            </a:r>
          </a:p>
          <a:p>
            <a:pPr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5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5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8E397D9-ECB1-0211-7BE3-687C60D2A806}"/>
              </a:ext>
            </a:extLst>
          </p:cNvPr>
          <p:cNvSpPr txBox="1">
            <a:spLocks/>
          </p:cNvSpPr>
          <p:nvPr/>
        </p:nvSpPr>
        <p:spPr>
          <a:xfrm>
            <a:off x="358399" y="159119"/>
            <a:ext cx="8444818" cy="902107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US" sz="3600" dirty="0"/>
              <a:t>Conclusion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57245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0CF44-0392-155E-A08C-77753452D5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87E2521-8D4C-43D8-8050-E9383E9BB2E8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1234B-FDEE-145E-BBF3-5F7C046A6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3550B2-AC51-709D-D0A4-FE9E351D41B4}"/>
              </a:ext>
            </a:extLst>
          </p:cNvPr>
          <p:cNvSpPr txBox="1"/>
          <p:nvPr/>
        </p:nvSpPr>
        <p:spPr>
          <a:xfrm>
            <a:off x="255385" y="805205"/>
            <a:ext cx="8220807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500" b="0" i="0" dirty="0">
              <a:solidFill>
                <a:srgbClr val="374151"/>
              </a:solidFill>
              <a:effectLst/>
              <a:latin typeface="Söhne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350" dirty="0">
                <a:effectLst/>
                <a:latin typeface="Söhne"/>
                <a:ea typeface="Times New Roman" panose="02020603050405020304" pitchFamily="18" charset="0"/>
                <a:cs typeface="Arial" panose="020B0604020202020204" pitchFamily="34" charset="0"/>
              </a:rPr>
              <a:t>[1] AL-Shawi, A. N. F., et al. (2019). Hybrid Datamining Approaches to Predict Success of Bank Telemarketing. </a:t>
            </a:r>
            <a:r>
              <a:rPr lang="en-CA" sz="1350" i="1" dirty="0">
                <a:effectLst/>
                <a:latin typeface="Söhne"/>
                <a:ea typeface="Times New Roman" panose="02020603050405020304" pitchFamily="18" charset="0"/>
                <a:cs typeface="Arial" panose="020B0604020202020204" pitchFamily="34" charset="0"/>
              </a:rPr>
              <a:t>International Journal of Computer Science and Mobile Computing</a:t>
            </a:r>
            <a:r>
              <a:rPr lang="en-CA" sz="1350" dirty="0">
                <a:effectLst/>
                <a:latin typeface="Söhne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CA" sz="1350" i="1" dirty="0">
                <a:effectLst/>
                <a:latin typeface="Söhne"/>
                <a:ea typeface="Times New Roman" panose="02020603050405020304" pitchFamily="18" charset="0"/>
                <a:cs typeface="Arial" panose="020B0604020202020204" pitchFamily="34" charset="0"/>
              </a:rPr>
              <a:t>Vol.8 Issue.3, March,</a:t>
            </a:r>
            <a:r>
              <a:rPr lang="en-CA" sz="1350" dirty="0">
                <a:effectLst/>
                <a:latin typeface="Söhne"/>
                <a:ea typeface="Times New Roman" panose="02020603050405020304" pitchFamily="18" charset="0"/>
                <a:cs typeface="Arial" panose="020B0604020202020204" pitchFamily="34" charset="0"/>
              </a:rPr>
              <a:t> 49-60. Moro, S., Cortez, P. &amp; Rita, P. (2014)</a:t>
            </a:r>
            <a:endParaRPr lang="en-US" sz="1350" dirty="0">
              <a:effectLst/>
              <a:latin typeface="Söhne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350" dirty="0">
                <a:effectLst/>
                <a:latin typeface="Söhne"/>
                <a:ea typeface="Times New Roman" panose="02020603050405020304" pitchFamily="18" charset="0"/>
                <a:cs typeface="Arial" panose="020B0604020202020204" pitchFamily="34" charset="0"/>
              </a:rPr>
              <a:t>[2] Elsalamony. H. A. (2014). Bank Direct Marketing Analysis of Data Mining Techniques. </a:t>
            </a:r>
            <a:r>
              <a:rPr lang="en-CA" sz="1350" i="1" dirty="0">
                <a:effectLst/>
                <a:latin typeface="Söhne"/>
                <a:ea typeface="Times New Roman" panose="02020603050405020304" pitchFamily="18" charset="0"/>
                <a:cs typeface="Arial" panose="020B0604020202020204" pitchFamily="34" charset="0"/>
              </a:rPr>
              <a:t>International Journal of Computer Applications (0975 – 8887) Volume 85 – No 7, January</a:t>
            </a:r>
            <a:r>
              <a:rPr lang="en-CA" sz="1350" dirty="0">
                <a:effectLst/>
                <a:latin typeface="Söhne"/>
                <a:ea typeface="Times New Roman" panose="02020603050405020304" pitchFamily="18" charset="0"/>
                <a:cs typeface="Arial" panose="020B0604020202020204" pitchFamily="34" charset="0"/>
              </a:rPr>
              <a:t>. https://www.researchgate.net/publication/263054095_Bank_Direct_Marketing_Analysis_of_Data_Mining_Techniques</a:t>
            </a:r>
            <a:endParaRPr lang="en-US" sz="1350" dirty="0">
              <a:effectLst/>
              <a:latin typeface="Söhne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350" dirty="0">
                <a:effectLst/>
                <a:latin typeface="Söhne"/>
                <a:ea typeface="Times New Roman" panose="02020603050405020304" pitchFamily="18" charset="0"/>
              </a:rPr>
              <a:t>[3] Moro, S., Cortez, P. &amp; Rita, P. (2014). </a:t>
            </a:r>
            <a:r>
              <a:rPr lang="en-CA" sz="1350" dirty="0">
                <a:effectLst/>
                <a:latin typeface="Söhne"/>
                <a:ea typeface="Times New Roman" panose="02020603050405020304" pitchFamily="18" charset="0"/>
              </a:rPr>
              <a:t>A data-driven approach to predict the success of bank Telemarketing. </a:t>
            </a:r>
            <a:r>
              <a:rPr lang="en-CA" sz="1350" i="1" dirty="0">
                <a:effectLst/>
                <a:latin typeface="Söhne"/>
                <a:ea typeface="Times New Roman" panose="02020603050405020304" pitchFamily="18" charset="0"/>
              </a:rPr>
              <a:t>Decision Support Systems, 62</a:t>
            </a:r>
            <a:r>
              <a:rPr lang="en-CA" sz="1350" dirty="0">
                <a:effectLst/>
                <a:latin typeface="Söhne"/>
                <a:ea typeface="Times New Roman" panose="02020603050405020304" pitchFamily="18" charset="0"/>
              </a:rPr>
              <a:t>, 22-31. </a:t>
            </a:r>
            <a:r>
              <a:rPr lang="en-CA" sz="1350" dirty="0">
                <a:effectLst/>
                <a:latin typeface="Söhne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https://www.sciencedirect.com/science/article/abs/pii/S016792361400061X</a:t>
            </a:r>
            <a:endParaRPr lang="en-CA" sz="1350" dirty="0">
              <a:effectLst/>
              <a:latin typeface="Söhne"/>
              <a:ea typeface="Times New Roman" panose="02020603050405020304" pitchFamily="18" charset="0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350" dirty="0">
                <a:effectLst/>
                <a:latin typeface="Söhne"/>
                <a:ea typeface="Times New Roman" panose="02020603050405020304" pitchFamily="18" charset="0"/>
                <a:cs typeface="Arial" panose="020B0604020202020204" pitchFamily="34" charset="0"/>
              </a:rPr>
              <a:t>[4] Parlar, T., Acaravci, S. K. (2017). </a:t>
            </a:r>
            <a:r>
              <a:rPr lang="en-CA" sz="1350" dirty="0">
                <a:effectLst/>
                <a:latin typeface="Söhne"/>
                <a:ea typeface="Times New Roman" panose="02020603050405020304" pitchFamily="18" charset="0"/>
                <a:cs typeface="Arial" panose="020B0604020202020204" pitchFamily="34" charset="0"/>
              </a:rPr>
              <a:t>Using Data Mining Techniques for Detecting the Important Features of the Bank Direct Marketing Data. </a:t>
            </a:r>
            <a:r>
              <a:rPr lang="en-CA" sz="1350" i="1" dirty="0">
                <a:effectLst/>
                <a:latin typeface="Söhne"/>
                <a:ea typeface="Times New Roman" panose="02020603050405020304" pitchFamily="18" charset="0"/>
                <a:cs typeface="Arial" panose="020B0604020202020204" pitchFamily="34" charset="0"/>
              </a:rPr>
              <a:t>International Journal of Economics and Financial Issues, 7(2), 692-696</a:t>
            </a:r>
            <a:r>
              <a:rPr lang="en-CA" sz="1350" dirty="0">
                <a:effectLst/>
                <a:latin typeface="Söhne"/>
                <a:ea typeface="Times New Roman" panose="02020603050405020304" pitchFamily="18" charset="0"/>
                <a:cs typeface="Arial" panose="020B0604020202020204" pitchFamily="34" charset="0"/>
              </a:rPr>
              <a:t>. https://www.econjournals.com/index.php/ijefi/article/view/4580</a:t>
            </a:r>
            <a:endParaRPr lang="en-US" sz="1350" dirty="0">
              <a:effectLst/>
              <a:latin typeface="Söhne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350" dirty="0">
                <a:effectLst/>
                <a:latin typeface="Söhne"/>
                <a:ea typeface="Times New Roman" panose="02020603050405020304" pitchFamily="18" charset="0"/>
                <a:cs typeface="Arial" panose="020B0604020202020204" pitchFamily="34" charset="0"/>
              </a:rPr>
              <a:t>[5] Safarkhani, F. &amp; Safara, F. (2016). Using data mining techniques to predict the success of bank telemarketing. </a:t>
            </a:r>
            <a:r>
              <a:rPr lang="en-CA" sz="1350" i="1" dirty="0">
                <a:effectLst/>
                <a:latin typeface="Söhne"/>
                <a:ea typeface="Times New Roman" panose="02020603050405020304" pitchFamily="18" charset="0"/>
                <a:cs typeface="Arial" panose="020B0604020202020204" pitchFamily="34" charset="0"/>
              </a:rPr>
              <a:t>1st International Conference on New Research Achievements in Electrical and Computer Engineering (ICNRAECE). </a:t>
            </a:r>
            <a:r>
              <a:rPr lang="en-CA" sz="1350" dirty="0">
                <a:effectLst/>
                <a:latin typeface="Söhne"/>
                <a:ea typeface="Times New Roman" panose="02020603050405020304" pitchFamily="18" charset="0"/>
                <a:cs typeface="Arial" panose="020B0604020202020204" pitchFamily="34" charset="0"/>
              </a:rPr>
              <a:t>https://www.researchgate.net/publication/355108256_Using_data_mining_techniques_to_predict_the_success_of_bank_telemarketing</a:t>
            </a:r>
            <a:endParaRPr lang="en-US" sz="1350" dirty="0">
              <a:effectLst/>
              <a:latin typeface="Söhne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350" dirty="0">
                <a:effectLst/>
                <a:latin typeface="Söhne"/>
                <a:ea typeface="Times New Roman" panose="02020603050405020304" pitchFamily="18" charset="0"/>
                <a:cs typeface="Arial" panose="020B0604020202020204" pitchFamily="34" charset="0"/>
              </a:rPr>
              <a:t>[6] T. Femina Bahari and M. Sudheep Elayidom. (2015). An Efficient CRM-Data Mining Framework for the Prediction of Customer Behaviour. </a:t>
            </a:r>
            <a:r>
              <a:rPr lang="en-CA" sz="1350" i="1" dirty="0">
                <a:effectLst/>
                <a:latin typeface="Söhne"/>
                <a:ea typeface="Times New Roman" panose="02020603050405020304" pitchFamily="18" charset="0"/>
                <a:cs typeface="Arial" panose="020B0604020202020204" pitchFamily="34" charset="0"/>
              </a:rPr>
              <a:t>Procedia Computer Science 46, 725 – 731. </a:t>
            </a:r>
            <a:r>
              <a:rPr lang="en-CA" sz="1350" dirty="0">
                <a:effectLst/>
                <a:latin typeface="Söhne"/>
                <a:ea typeface="Times New Roman" panose="02020603050405020304" pitchFamily="18" charset="0"/>
                <a:cs typeface="Arial" panose="020B0604020202020204" pitchFamily="34" charset="0"/>
              </a:rPr>
              <a:t>https://www.researchgate.net/publication/275721122_An_Efficient_CRM-Data_Mining_Framework_for_the_Prediction_of_Customer_Behaviour</a:t>
            </a:r>
            <a:endParaRPr lang="en-US" sz="1350" dirty="0">
              <a:effectLst/>
              <a:latin typeface="Söhne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5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8E397D9-ECB1-0211-7BE3-687C60D2A806}"/>
              </a:ext>
            </a:extLst>
          </p:cNvPr>
          <p:cNvSpPr txBox="1">
            <a:spLocks/>
          </p:cNvSpPr>
          <p:nvPr/>
        </p:nvSpPr>
        <p:spPr>
          <a:xfrm>
            <a:off x="358399" y="159119"/>
            <a:ext cx="8444818" cy="902107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US" sz="3600" dirty="0"/>
              <a:t>References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09753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4FB33-A42F-4572-84B7-6ED3DA0B03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D8454B-90F0-400D-B07F-C774DF0A4C86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06CC-BD89-4779-B977-77649768B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2" descr="100 Interesting Questions To Ask People">
            <a:extLst>
              <a:ext uri="{FF2B5EF4-FFF2-40B4-BE49-F238E27FC236}">
                <a16:creationId xmlns:a16="http://schemas.microsoft.com/office/drawing/2014/main" id="{19538131-65A8-7EBA-4BB3-B60A731B6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357" y="1518871"/>
            <a:ext cx="5381890" cy="313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26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574E03-D59A-362B-B94E-DD4E9C89FEF1}"/>
              </a:ext>
            </a:extLst>
          </p:cNvPr>
          <p:cNvSpPr txBox="1">
            <a:spLocks/>
          </p:cNvSpPr>
          <p:nvPr/>
        </p:nvSpPr>
        <p:spPr>
          <a:xfrm>
            <a:off x="125001" y="-153016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indent="0" algn="l" defTabSz="914400" rtl="0" eaLnBrk="1" latinLnBrk="0" hangingPunct="1">
              <a:lnSpc>
                <a:spcPts val="5100"/>
              </a:lnSpc>
              <a:spcBef>
                <a:spcPct val="0"/>
              </a:spcBef>
              <a:buNone/>
              <a:defRPr sz="4800" b="1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4000" dirty="0"/>
            </a:br>
            <a:r>
              <a:rPr lang="en-US" sz="4000" dirty="0"/>
              <a:t>Outline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3AEFFE-3C11-7F59-761B-68706A2374D0}"/>
              </a:ext>
            </a:extLst>
          </p:cNvPr>
          <p:cNvSpPr txBox="1">
            <a:spLocks/>
          </p:cNvSpPr>
          <p:nvPr/>
        </p:nvSpPr>
        <p:spPr bwMode="gray">
          <a:xfrm>
            <a:off x="125001" y="381908"/>
            <a:ext cx="8601904" cy="393341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/>
              <a:buNone/>
              <a:defRPr sz="32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+mj-lt"/>
              </a:rPr>
              <a:t>Introduction</a:t>
            </a:r>
          </a:p>
          <a:p>
            <a:pPr algn="ctr"/>
            <a:r>
              <a:rPr lang="en-US" dirty="0">
                <a:latin typeface="+mj-lt"/>
              </a:rPr>
              <a:t>Research Questions</a:t>
            </a:r>
          </a:p>
          <a:p>
            <a:pPr algn="ctr"/>
            <a:r>
              <a:rPr lang="en-US" dirty="0">
                <a:latin typeface="+mj-lt"/>
              </a:rPr>
              <a:t>Dataset and Approach</a:t>
            </a:r>
          </a:p>
          <a:p>
            <a:pPr algn="ctr"/>
            <a:r>
              <a:rPr lang="en-US" dirty="0">
                <a:latin typeface="+mj-lt"/>
              </a:rPr>
              <a:t>Models</a:t>
            </a:r>
          </a:p>
          <a:p>
            <a:pPr algn="ctr"/>
            <a:r>
              <a:rPr lang="en-US" dirty="0">
                <a:latin typeface="+mj-lt"/>
              </a:rPr>
              <a:t>Conclusion</a:t>
            </a:r>
          </a:p>
          <a:p>
            <a:pPr algn="ctr"/>
            <a:r>
              <a:rPr lang="en-US" dirty="0">
                <a:latin typeface="+mj-lt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978503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3264" y="1214806"/>
            <a:ext cx="7866403" cy="158786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8" y="1032565"/>
            <a:ext cx="8316519" cy="4570397"/>
          </a:xfrm>
        </p:spPr>
        <p:txBody>
          <a:bodyPr>
            <a:normAutofit/>
          </a:bodyPr>
          <a:lstStyle/>
          <a:p>
            <a:r>
              <a:rPr lang="en-US" sz="2400" dirty="0">
                <a:effectLst/>
                <a:latin typeface="Söhne"/>
                <a:ea typeface="Times New Roman" panose="02020603050405020304" pitchFamily="18" charset="0"/>
              </a:rPr>
              <a:t>Telemarketing employs phone calls for diverse functions, including product promotion and customer support.</a:t>
            </a:r>
          </a:p>
          <a:p>
            <a:endParaRPr lang="en-US" sz="2400" dirty="0">
              <a:effectLst/>
              <a:latin typeface="Söhne"/>
              <a:ea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Söhne"/>
                <a:ea typeface="Times New Roman" panose="02020603050405020304" pitchFamily="18" charset="0"/>
              </a:rPr>
              <a:t>Within the banking sector, marketing plays a crucial role by utilizing extensive customer data to create personalized campaigns and improving telemarketing strategies through thorough data analysis.</a:t>
            </a:r>
          </a:p>
          <a:p>
            <a:endParaRPr lang="en-US" sz="2400" dirty="0">
              <a:effectLst/>
              <a:latin typeface="Söhne"/>
              <a:ea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Söhne"/>
                <a:ea typeface="Times New Roman" panose="02020603050405020304" pitchFamily="18" charset="0"/>
              </a:rPr>
              <a:t>Data science employs statistical, AI, and machine learning techniques, focusing on tasks like classification with methods such as Naïve Bayes and neural networks.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6773947-EB49-5E83-8E96-33FD4C6D9D15}"/>
              </a:ext>
            </a:extLst>
          </p:cNvPr>
          <p:cNvSpPr txBox="1">
            <a:spLocks/>
          </p:cNvSpPr>
          <p:nvPr/>
        </p:nvSpPr>
        <p:spPr>
          <a:xfrm>
            <a:off x="358399" y="159119"/>
            <a:ext cx="8444818" cy="902107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US" sz="3600" dirty="0"/>
              <a:t>Introduction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25469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7" y="1227025"/>
            <a:ext cx="8552190" cy="404455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By applying data science principles to a bank telemarketing dataset, the researcher aims to understand:</a:t>
            </a:r>
          </a:p>
          <a:p>
            <a:pPr marL="0" indent="0">
              <a:buNone/>
            </a:pPr>
            <a:endParaRPr lang="en-CA" sz="2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CA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What drives clients to subscribe to a term deposit in this campaign?</a:t>
            </a:r>
          </a:p>
          <a:p>
            <a:endParaRPr lang="en-CA" sz="2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CA" sz="2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en-CA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 we build accurate predictive models from the data?</a:t>
            </a:r>
          </a:p>
          <a:p>
            <a:endParaRPr lang="en-CA" sz="2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CA" sz="2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en-CA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ow we can improve marketing campaigns?</a:t>
            </a:r>
            <a:endParaRPr lang="en-US" sz="2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8E19F25-3382-A18C-FC9B-1604AC74AFFD}"/>
              </a:ext>
            </a:extLst>
          </p:cNvPr>
          <p:cNvSpPr txBox="1">
            <a:spLocks/>
          </p:cNvSpPr>
          <p:nvPr/>
        </p:nvSpPr>
        <p:spPr>
          <a:xfrm>
            <a:off x="358399" y="159119"/>
            <a:ext cx="8444818" cy="902107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US" sz="3600" dirty="0"/>
              <a:t>Research Questions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35226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7" y="1227025"/>
            <a:ext cx="8552190" cy="404455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CA" sz="2400" dirty="0">
                <a:latin typeface="Söhne"/>
                <a:ea typeface="Times New Roman" panose="02020603050405020304" pitchFamily="18" charset="0"/>
              </a:rPr>
              <a:t>D</a:t>
            </a:r>
            <a:r>
              <a:rPr lang="en-CA" sz="2400" dirty="0">
                <a:effectLst/>
                <a:latin typeface="Söhne"/>
                <a:ea typeface="Times New Roman" panose="02020603050405020304" pitchFamily="18" charset="0"/>
              </a:rPr>
              <a:t>ataset from a Portuguese banking institution's direct marketing campaigns available in the UC Irvine website, primarily conducted via phone calls. </a:t>
            </a:r>
          </a:p>
          <a:p>
            <a:pPr>
              <a:lnSpc>
                <a:spcPct val="120000"/>
              </a:lnSpc>
            </a:pPr>
            <a:endParaRPr lang="en-CA" sz="2400" dirty="0">
              <a:effectLst/>
              <a:latin typeface="Söhne"/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CA" sz="2400" dirty="0">
                <a:latin typeface="Söhne"/>
                <a:ea typeface="Times New Roman" panose="02020603050405020304" pitchFamily="18" charset="0"/>
              </a:rPr>
              <a:t>L</a:t>
            </a:r>
            <a:r>
              <a:rPr lang="en-CA" sz="2400" dirty="0">
                <a:effectLst/>
                <a:latin typeface="Söhne"/>
                <a:ea typeface="Times New Roman" panose="02020603050405020304" pitchFamily="18" charset="0"/>
              </a:rPr>
              <a:t>ink: </a:t>
            </a:r>
            <a:r>
              <a:rPr lang="en-CA" sz="2400" u="sng" dirty="0">
                <a:effectLst/>
                <a:latin typeface="Söhne"/>
                <a:ea typeface="Times New Roman" panose="02020603050405020304" pitchFamily="18" charset="0"/>
              </a:rPr>
              <a:t>http://archive.ics.uci.edu/dataset/222/bank+marketing</a:t>
            </a:r>
            <a:r>
              <a:rPr lang="en-CA" sz="2400" dirty="0">
                <a:effectLst/>
                <a:latin typeface="Söhne"/>
                <a:ea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endParaRPr lang="en-CA" sz="1800" dirty="0">
              <a:solidFill>
                <a:srgbClr val="000000"/>
              </a:solidFill>
              <a:latin typeface="Söhne"/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CA" sz="2400" dirty="0">
                <a:solidFill>
                  <a:srgbClr val="000000"/>
                </a:solidFill>
                <a:latin typeface="Söhne"/>
                <a:ea typeface="Times New Roman" panose="02020603050405020304" pitchFamily="18" charset="0"/>
              </a:rPr>
              <a:t>F</a:t>
            </a:r>
            <a:r>
              <a:rPr lang="en-CA" sz="2400" dirty="0">
                <a:solidFill>
                  <a:srgbClr val="000000"/>
                </a:solidFill>
                <a:effectLst/>
                <a:latin typeface="Söhne"/>
                <a:ea typeface="Times New Roman" panose="02020603050405020304" pitchFamily="18" charset="0"/>
              </a:rPr>
              <a:t>ull dataset : 45,211 records, with 16 input attributes and one output attribute ('y')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8E19F25-3382-A18C-FC9B-1604AC74AFFD}"/>
              </a:ext>
            </a:extLst>
          </p:cNvPr>
          <p:cNvSpPr txBox="1">
            <a:spLocks/>
          </p:cNvSpPr>
          <p:nvPr/>
        </p:nvSpPr>
        <p:spPr>
          <a:xfrm>
            <a:off x="358399" y="159119"/>
            <a:ext cx="8444818" cy="902107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US" sz="3600" dirty="0"/>
              <a:t>Dataset and Approach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0708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24BDE12-BBDF-5EB5-A2B0-DAA1370CE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614" y="1261168"/>
            <a:ext cx="3564194" cy="4559339"/>
          </a:xfrm>
        </p:spPr>
        <p:txBody>
          <a:bodyPr>
            <a:normAutofit fontScale="92500"/>
          </a:bodyPr>
          <a:lstStyle/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Data Integrity Check: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No missing or duplicate data 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Binary Data Transformation: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'Yes/No' data was converted into Boolean values.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Numerical Feature Analysis: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Descriptive statistical analysis was conducted on numerical variables to understand their distribution.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Categorical Variable Restructuring: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Certain variables were restructured into distinct categories.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Dummy Variable Conversion: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All categorical variables were converted into dummy variables (one-hot encoding).</a:t>
            </a:r>
          </a:p>
          <a:p>
            <a:endParaRPr lang="en-US" sz="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1D2E4-F959-2173-3FB7-8C1C4E099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761" y="1338540"/>
            <a:ext cx="4739947" cy="4356204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477BA18B-357B-7F46-2850-9C6DFDFFD049}"/>
              </a:ext>
            </a:extLst>
          </p:cNvPr>
          <p:cNvSpPr txBox="1">
            <a:spLocks/>
          </p:cNvSpPr>
          <p:nvPr/>
        </p:nvSpPr>
        <p:spPr>
          <a:xfrm>
            <a:off x="358399" y="159119"/>
            <a:ext cx="8444818" cy="902107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US" sz="3600" dirty="0"/>
              <a:t>Dataset and Approach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88487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6DE08-A3CE-7307-88C5-18F60DAF1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472184"/>
            <a:ext cx="4206432" cy="449779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200" b="1" dirty="0">
                <a:latin typeface="Söhne"/>
              </a:rPr>
              <a:t>Numerical Descriptive Statistics:</a:t>
            </a:r>
          </a:p>
          <a:p>
            <a:pPr>
              <a:lnSpc>
                <a:spcPct val="120000"/>
              </a:lnSpc>
            </a:pPr>
            <a:endParaRPr lang="en-US" sz="1200" dirty="0">
              <a:latin typeface="Söhne"/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latin typeface="Söhne"/>
              </a:rPr>
              <a:t>Mean age of customers is approximately 40.94 years, ranging from 18 to 95.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Söhne"/>
              </a:rPr>
              <a:t>Most customers have no default history (mean ≈ 0.018).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Söhne"/>
              </a:rPr>
              <a:t>Balance ranges from negative €8k to over €100k </a:t>
            </a:r>
            <a:br>
              <a:rPr lang="en-US" sz="1200" dirty="0">
                <a:latin typeface="Söhne"/>
              </a:rPr>
            </a:br>
            <a:r>
              <a:rPr lang="en-US" sz="1200" dirty="0">
                <a:latin typeface="Söhne"/>
              </a:rPr>
              <a:t>(mean ≈ €1,362.27).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Söhne"/>
              </a:rPr>
              <a:t>About 56% have housing loans; around 16% have personal loans.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Söhne"/>
              </a:rPr>
              <a:t>Call durations vary from 0 to 4,918 seconds (mean ≈ 258.16).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Söhne"/>
              </a:rPr>
              <a:t>Campaign contact count ranges from 1 to 63 (mean ≈ 2.76).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Söhne"/>
              </a:rPr>
              <a:t>Days since the last contact range from -1 to 871 days </a:t>
            </a:r>
            <a:br>
              <a:rPr lang="en-US" sz="1200" dirty="0">
                <a:latin typeface="Söhne"/>
              </a:rPr>
            </a:br>
            <a:r>
              <a:rPr lang="en-US" sz="1200" dirty="0">
                <a:latin typeface="Söhne"/>
              </a:rPr>
              <a:t>(mean ≈ 40.20).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Söhne"/>
              </a:rPr>
              <a:t>Number of previous contacts ranges from 0 to 275 </a:t>
            </a:r>
            <a:br>
              <a:rPr lang="en-US" sz="1200" dirty="0">
                <a:latin typeface="Söhne"/>
              </a:rPr>
            </a:br>
            <a:r>
              <a:rPr lang="en-US" sz="1200" dirty="0">
                <a:latin typeface="Söhne"/>
              </a:rPr>
              <a:t>(mean ≈ 0.58).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Söhne"/>
              </a:rPr>
              <a:t>Target variable "y" is binary, with "0" indicating "no" and "1" indicating "yes."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E2BA0-D06D-BF8D-6BD1-9605D4AAFE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69854-52E8-FA76-87C0-944B82D31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64A6B2A-D7EB-FE56-EF90-E425E96F9DF1}"/>
              </a:ext>
            </a:extLst>
          </p:cNvPr>
          <p:cNvGrpSpPr/>
          <p:nvPr/>
        </p:nvGrpSpPr>
        <p:grpSpPr>
          <a:xfrm>
            <a:off x="4571163" y="1635369"/>
            <a:ext cx="4087550" cy="3396166"/>
            <a:chOff x="0" y="0"/>
            <a:chExt cx="4061460" cy="33096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28DFAD4-9F08-1E30-68AC-80656F284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061460" cy="33096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2C9953-C500-3E50-243B-BE41B8650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9291" y="2290527"/>
              <a:ext cx="1348740" cy="1002030"/>
            </a:xfrm>
            <a:prstGeom prst="rect">
              <a:avLst/>
            </a:prstGeom>
          </p:spPr>
        </p:pic>
      </p:grpSp>
      <p:sp>
        <p:nvSpPr>
          <p:cNvPr id="11" name="Title 2">
            <a:extLst>
              <a:ext uri="{FF2B5EF4-FFF2-40B4-BE49-F238E27FC236}">
                <a16:creationId xmlns:a16="http://schemas.microsoft.com/office/drawing/2014/main" id="{D3D86832-2695-E4CF-CE58-80E53F89CA58}"/>
              </a:ext>
            </a:extLst>
          </p:cNvPr>
          <p:cNvSpPr txBox="1">
            <a:spLocks/>
          </p:cNvSpPr>
          <p:nvPr/>
        </p:nvSpPr>
        <p:spPr>
          <a:xfrm>
            <a:off x="358399" y="159119"/>
            <a:ext cx="8444818" cy="902107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US" sz="3600" dirty="0"/>
              <a:t>Dataset and Approach</a:t>
            </a:r>
            <a:br>
              <a:rPr lang="en-US" sz="3600" dirty="0"/>
            </a:br>
            <a:r>
              <a:rPr lang="en-US" u="sng" dirty="0"/>
              <a:t>Univariate Analysis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28262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350CDD2-2D03-6446-5D60-5DFCAC537A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16"/>
          <a:stretch/>
        </p:blipFill>
        <p:spPr>
          <a:xfrm>
            <a:off x="1341036" y="2182970"/>
            <a:ext cx="6461928" cy="379912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525D4-8CF3-4F24-A663-C6F616FDCF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66D932-33FE-417A-85F6-23BCBAA4A674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4D497-82C8-4222-9F05-E713B14FE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4E4DB94-8DA8-F9AD-D089-A8CD393839A2}"/>
              </a:ext>
            </a:extLst>
          </p:cNvPr>
          <p:cNvSpPr txBox="1">
            <a:spLocks/>
          </p:cNvSpPr>
          <p:nvPr/>
        </p:nvSpPr>
        <p:spPr>
          <a:xfrm>
            <a:off x="358399" y="159119"/>
            <a:ext cx="8444818" cy="902107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US" sz="3600" dirty="0"/>
              <a:t>Dataset and Approach</a:t>
            </a:r>
            <a:br>
              <a:rPr lang="en-US" sz="3600" dirty="0"/>
            </a:br>
            <a:r>
              <a:rPr lang="en-US" u="sng" dirty="0"/>
              <a:t>Outliers</a:t>
            </a:r>
            <a:endParaRPr lang="en-US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E2B374-4BBC-7E27-7769-455025E69755}"/>
              </a:ext>
            </a:extLst>
          </p:cNvPr>
          <p:cNvSpPr txBox="1"/>
          <p:nvPr/>
        </p:nvSpPr>
        <p:spPr>
          <a:xfrm>
            <a:off x="259374" y="1212000"/>
            <a:ext cx="8625253" cy="155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Identification: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Outliers were detected in variables like 'age,' 'balance,' 'duration,' 'campaign,' 'pdays,' and 'previous’.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Outlier Handling: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A grouping approach was chosen to manage outlier values instead of removing them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625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F05F5-688E-4315-A46B-956378FC15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507AF2A-5640-4D09-9ECE-6C97450D86E2}" type="datetime4">
              <a:rPr lang="en-US" smtClean="0"/>
              <a:t>December 4,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24CFB-5D07-4197-B5F2-3D9EC50EF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5D0219-C038-E559-254E-1A89A9DF6139}"/>
              </a:ext>
            </a:extLst>
          </p:cNvPr>
          <p:cNvSpPr txBox="1"/>
          <p:nvPr/>
        </p:nvSpPr>
        <p:spPr>
          <a:xfrm>
            <a:off x="585673" y="1102539"/>
            <a:ext cx="8217544" cy="3681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Majority of clients have some level of educational attainment, with secondary education prevalent.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Campaign contacts were often made via clients' mobile phones.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Management, technician and blue-collar were the most popular jobs.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May stands out as the peak month for campaign outreach.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Previous campaign outcomes are largely marked as "unknown."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Variables 'job,' 'education,' and 'contact' contain "unknown" values.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Majority of clients are married, followed by unmarried and divorced individuals.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7BBAA2F-EDCA-6FC6-54D4-A03F08A56662}"/>
              </a:ext>
            </a:extLst>
          </p:cNvPr>
          <p:cNvSpPr txBox="1">
            <a:spLocks/>
          </p:cNvSpPr>
          <p:nvPr/>
        </p:nvSpPr>
        <p:spPr>
          <a:xfrm>
            <a:off x="358399" y="159119"/>
            <a:ext cx="8444818" cy="902107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US" sz="3600" dirty="0"/>
              <a:t>Dataset and Approach</a:t>
            </a:r>
            <a:br>
              <a:rPr lang="en-US" sz="3600" dirty="0"/>
            </a:br>
            <a:r>
              <a:rPr lang="en-US" u="sng" dirty="0"/>
              <a:t>Categorical and Boolean Variables Analysis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2857111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2143</Words>
  <Application>Microsoft Office PowerPoint</Application>
  <PresentationFormat>On-screen Show (4:3)</PresentationFormat>
  <Paragraphs>186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Söhne</vt:lpstr>
      <vt:lpstr>Times New Roman</vt:lpstr>
      <vt:lpstr>RyersonUniversity_MasterTemplate v1</vt:lpstr>
      <vt:lpstr>Analysis of Portuguese Banking Institution's Direct Marketing Campaigns: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2023-12-04T22:57:28Z</dcterms:modified>
</cp:coreProperties>
</file>